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89"/>
    <a:srgbClr val="CBD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04B1-BCE5-15AB-F9B8-199E6988D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46A6F-FF11-4BB1-C999-E38D52DBA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DF30-0DC7-1F98-5623-69E0923F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A4DC-BBB4-22F1-0210-4CF08585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48D6A-BD11-6FE9-64BE-24A93965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DC58-EE6E-2FE1-2229-61F3F413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B37D7-ADBD-6596-E040-E1BF4F7A1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F731C-8A70-2F29-4DBC-571E5158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BB66-5E25-A245-8D43-1C9167D7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922B2-A5BB-0608-E038-BB2696E9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2FC92-2616-88E5-2C8A-6B1E333B9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A0F94-8057-6AC9-76CE-6CA07F5C4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02D22-212E-BB95-52C6-DD4DAA3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E7F2C-B9B5-A869-88EE-5ACABAF4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7FE0-0ADB-40AF-8B80-578053DC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A5A9-5BBB-630A-1655-9BAF809D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5695-1187-3DD9-B59C-46CADB3C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F5408-5784-1244-BA9F-2C588A7E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4D152-DC6D-E481-1930-3B617C4B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7F01-A36B-BB51-C2A3-9915AE39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C8B6-1D71-B01C-0DB7-92CEE3F4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BC111-4CB4-8097-E54E-4773C5B2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670A-2C43-4C4F-B7B9-69E7507C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5446-E93B-1C56-D3B9-370A0714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5E78-5F9F-DDF7-1A95-4B5E583D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440D-2F73-6D7D-9DA9-464B43DA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94927-3877-6FB5-F800-5BBB9C07A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75653-7B96-E5B7-5D9B-CBCDCC23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B3FB-D332-FDA1-8811-D10AE5E8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B769D-6952-26DD-71F9-2137F943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96507-3EA9-8D40-F791-B0BF1B8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756D-0FAE-6FE3-ED93-14A9C762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1E5-6F20-E28D-380E-0A04647D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846C6-199C-7BCC-2CB9-8F4DC8C88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ACB8A-740F-6F68-E1F2-25C6E3592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499FB-2708-1856-C905-E3C83D208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316AA-2D6B-D316-5596-BAF3DE7C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5DA2C-8D98-1F62-4A7A-751FE961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67D74-6E56-9CBA-4DAA-1C1414B7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2510-6B57-6F7C-9930-29C43CAA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6E0EA-D2FB-BA30-DDE5-ADAFE15B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5F37F-7CCD-3D73-6EFF-8CA8CE0D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21CDF-3F14-D333-1FDB-9CEC37E6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C3A73-9E2B-1FEC-AF1C-A08AF82A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1FEDF-709E-861A-A9E4-E9C6BEA6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B46D9-598C-4965-59FE-F269DA33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2A58-E6E3-3EF5-EBF5-79887A0F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DAA1-68D9-A700-74D8-2F98361F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541E5-04EE-966D-4847-B780B2B3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009E8-F421-C638-BB20-218F5AAA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B474-C132-A1AA-D215-FA40E18A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0651-3F26-F578-FA1A-6C544325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21F6-061F-F643-7480-155F7386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B3952-E2A6-AEB0-5240-B6029E9D1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0E2AF-024F-48A0-D503-307BB04E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4C98-7689-E9C9-AA4C-940DCF51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52C65-1255-FA43-823E-FFF3665F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75992-EB23-6033-49A7-9199615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F9E1C-BD58-988F-CEC1-6DA2BA0C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A44E0-81A2-3E4E-57A9-E5C35AC82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2B489-47C8-6FBB-9038-420A3174B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5102-CB95-344C-BE68-0C6B36A246B4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ABE0C-C336-0993-23C3-7E01AC85D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253E-5A0C-4D0C-1E2C-431F52292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azregents.edu/Policy%20Manual/2-210%20General%20Education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391F9D-8210-2A5F-9783-250644FDF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0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600537"/>
            <a:ext cx="107392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March 2, 2023: </a:t>
            </a:r>
            <a:r>
              <a:rPr lang="en-US" sz="2400" dirty="0" err="1">
                <a:latin typeface="Century Gothic" panose="020B0502020202020204" pitchFamily="34" charset="0"/>
              </a:rPr>
              <a:t>AZTransfer</a:t>
            </a:r>
            <a:r>
              <a:rPr lang="en-US" sz="2400" dirty="0">
                <a:latin typeface="Century Gothic" panose="020B0502020202020204" pitchFamily="34" charset="0"/>
              </a:rPr>
              <a:t> Steering Committee will vote on proposed changes.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April 13-14, 2023: New AGEC structure and category criteria will be introduced in a general session at the </a:t>
            </a:r>
            <a:r>
              <a:rPr lang="en-US" sz="2400" dirty="0" err="1">
                <a:latin typeface="Century Gothic" panose="020B0502020202020204" pitchFamily="34" charset="0"/>
              </a:rPr>
              <a:t>AZTransfer</a:t>
            </a:r>
            <a:r>
              <a:rPr lang="en-US" sz="2400" dirty="0">
                <a:latin typeface="Century Gothic" panose="020B0502020202020204" pitchFamily="34" charset="0"/>
              </a:rPr>
              <a:t> Summit.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April 2023 – April 2024: Community college districts will align their general education offerings with new AGEC structure and category 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New AGEC will be available to students starting with the Fall 2024 catalog.</a:t>
            </a:r>
          </a:p>
        </p:txBody>
      </p:sp>
    </p:spTree>
    <p:extLst>
      <p:ext uri="{BB962C8B-B14F-4D97-AF65-F5344CB8AC3E}">
        <p14:creationId xmlns:p14="http://schemas.microsoft.com/office/powerpoint/2010/main" val="418985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hlinkClick r:id="rId3"/>
              </a:rPr>
              <a:t>New ABOR policy 2-210 </a:t>
            </a:r>
            <a:r>
              <a:rPr lang="en-US" sz="2400" dirty="0">
                <a:latin typeface="Century Gothic" panose="020B0502020202020204" pitchFamily="34" charset="0"/>
              </a:rPr>
              <a:t>(passed 6/2019; revised 2/2021)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ABOR has now approved new general education requirements for all three state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general education programs of the three universities are distinct from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All three state universities will continue to accept the completed AGEC as satisfying their lower-division general education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Students who do not complete the AGEC (including dual enrollment students who go straight to a university) will continue to have their coursework evaluated by the receiving university on a course-by-course basis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AGEC has not been significantly revised since 1991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the Internet became publicly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email was common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cell phones became widespread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personal computers were used for more than just playing Oregon Trail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21</a:t>
            </a:r>
            <a:r>
              <a:rPr lang="en-US" sz="2400" baseline="30000" dirty="0">
                <a:latin typeface="Century Gothic" panose="020B0502020202020204" pitchFamily="34" charset="0"/>
              </a:rPr>
              <a:t>st</a:t>
            </a:r>
            <a:r>
              <a:rPr lang="en-US" sz="2400" dirty="0">
                <a:latin typeface="Century Gothic" panose="020B0502020202020204" pitchFamily="34" charset="0"/>
              </a:rPr>
              <a:t> Century Skills are critically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Community colleges have a unique mission that should manifest in the general education requirements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6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5F7523-9122-70BC-A4D4-C9657B95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understand why they are taking a general education curriculum and how it will benefit them.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1.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068959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clearly understand the connections between fields of knowledge and not just experience them as discreet, unrelated experiences.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296294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2.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594148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Classes in the general education curriculum need to be more than just introductions to/recruitment for the discipline.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488131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3.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3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DF9679-A823-9A87-6ABD-E3BDFC5EA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already have a good transfer history will be the foundation of the AGEC curriculum, and their learning outcomes will be expanded to clearly demonstrate the connections among disciplines.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4.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635490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teach college success skills can be counted toward the AGEC.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3529473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5.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713416"/>
            <a:ext cx="952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will acquire 21st century skills.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57758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6.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3F7B57-4670-BB3E-488E-F05433BC9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849795" y="1680436"/>
            <a:ext cx="107392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Only one AGEC; students choose their math and science courses based on their intended transfer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33-35 credits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College-level integrated Reading &amp; Writing and Technical Writing classes can now be counted toward first-year composition in addition to ENG 101 and 102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“Options” category will now be replaced by two new categories: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American Institutions (3 credits)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Skills for a Productive Life (3 credits)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Special designations will be eliminated; these learning outcomes will be added to the appropriate categories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93F888-F98F-575D-58CA-887203B0A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8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565026"/>
            <a:ext cx="107392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Summer 2022: AGEC Redesign Subcommittee creates draft of category criteria based on the AAC&amp;U Essential Learning Outcomes and delivers to </a:t>
            </a:r>
            <a:r>
              <a:rPr lang="en-US" sz="2000" dirty="0" err="1">
                <a:latin typeface="Century Gothic" panose="020B0502020202020204" pitchFamily="34" charset="0"/>
              </a:rPr>
              <a:t>GenEd</a:t>
            </a:r>
            <a:r>
              <a:rPr lang="en-US" sz="2000" dirty="0">
                <a:latin typeface="Century Gothic" panose="020B0502020202020204" pitchFamily="34" charset="0"/>
              </a:rPr>
              <a:t> ATF for refinement.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New AGEC category criteria will harmonize with ABOR policy 2-210.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Criteria for each category will contain minimum criteria (“must include”) and desired criteria (“shall include at least </a:t>
            </a:r>
            <a:r>
              <a:rPr lang="en-US" sz="2000" i="1" dirty="0">
                <a:latin typeface="Century Gothic" panose="020B0502020202020204" pitchFamily="34" charset="0"/>
              </a:rPr>
              <a:t>x</a:t>
            </a:r>
            <a:r>
              <a:rPr lang="en-US" sz="2000" dirty="0">
                <a:latin typeface="Century Gothic" panose="020B0502020202020204" pitchFamily="34" charset="0"/>
              </a:rPr>
              <a:t> of the following”).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Criteria from special requirements (intensive writing &amp; critical inquiry, ethnic/race/gender/class awareness, and contemporary global/international or historical awareness) will be included in appropriate category criteria.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Criteria for American Institutions will consider the impacts of colonialism, racism, and other structural inequities on the American experience.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Label and criteria for the “Skills for a Productive Life” category will be carefully considered and changed if needed to reflect relevance to both transfer and workforce education students.</a:t>
            </a:r>
          </a:p>
        </p:txBody>
      </p:sp>
    </p:spTree>
    <p:extLst>
      <p:ext uri="{BB962C8B-B14F-4D97-AF65-F5344CB8AC3E}">
        <p14:creationId xmlns:p14="http://schemas.microsoft.com/office/powerpoint/2010/main" val="5594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849795" y="1606455"/>
            <a:ext cx="107392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September 2022: </a:t>
            </a:r>
            <a:r>
              <a:rPr lang="en-US" sz="2400" dirty="0" err="1">
                <a:latin typeface="Century Gothic" panose="020B0502020202020204" pitchFamily="34" charset="0"/>
              </a:rPr>
              <a:t>GenEd</a:t>
            </a:r>
            <a:r>
              <a:rPr lang="en-US" sz="2400" dirty="0">
                <a:latin typeface="Century Gothic" panose="020B0502020202020204" pitchFamily="34" charset="0"/>
              </a:rPr>
              <a:t> ATF finalizes initial draft of category criteria to take to institutional General Education committees.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September 2022-January 2023: Institutional General Education committees collect feedback from their constituencies and submit feedback to </a:t>
            </a:r>
            <a:r>
              <a:rPr lang="en-US" sz="2400" dirty="0" err="1">
                <a:latin typeface="Century Gothic" panose="020B0502020202020204" pitchFamily="34" charset="0"/>
              </a:rPr>
              <a:t>GenEd</a:t>
            </a:r>
            <a:r>
              <a:rPr lang="en-US" sz="2400" dirty="0">
                <a:latin typeface="Century Gothic" panose="020B0502020202020204" pitchFamily="34" charset="0"/>
              </a:rPr>
              <a:t> ATF for compilation.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January-February 2023: </a:t>
            </a:r>
            <a:r>
              <a:rPr lang="en-US" sz="2400" dirty="0" err="1">
                <a:latin typeface="Century Gothic" panose="020B0502020202020204" pitchFamily="34" charset="0"/>
              </a:rPr>
              <a:t>GenEd</a:t>
            </a:r>
            <a:r>
              <a:rPr lang="en-US" sz="2400" dirty="0">
                <a:latin typeface="Century Gothic" panose="020B0502020202020204" pitchFamily="34" charset="0"/>
              </a:rPr>
              <a:t> ATF uses feedback to create a final draft of the category criteria. Final draft is submitted to the AGEC Redesign Subcommittee.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February 2023: AGEC Redesign Subcommittee will review and finalize proposed AGEC structure and 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1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671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Woodell</dc:creator>
  <cp:lastModifiedBy>Erin Woodell</cp:lastModifiedBy>
  <cp:revision>12</cp:revision>
  <dcterms:created xsi:type="dcterms:W3CDTF">2022-04-28T18:32:15Z</dcterms:created>
  <dcterms:modified xsi:type="dcterms:W3CDTF">2022-06-15T14:51:20Z</dcterms:modified>
</cp:coreProperties>
</file>