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72" r:id="rId10"/>
    <p:sldId id="267" r:id="rId11"/>
    <p:sldId id="268" r:id="rId12"/>
    <p:sldId id="269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89"/>
    <a:srgbClr val="CBD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48"/>
    <p:restoredTop sz="96327"/>
  </p:normalViewPr>
  <p:slideViewPr>
    <p:cSldViewPr snapToGrid="0" snapToObjects="1">
      <p:cViewPr varScale="1">
        <p:scale>
          <a:sx n="61" d="100"/>
          <a:sy n="61" d="100"/>
        </p:scale>
        <p:origin x="248" y="1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04B1-BCE5-15AB-F9B8-199E6988D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246A6F-FF11-4BB1-C999-E38D52DBA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EDF30-0DC7-1F98-5623-69E0923FA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1A4DC-BBB4-22F1-0210-4CF085855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48D6A-BD11-6FE9-64BE-24A93965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7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8DC58-EE6E-2FE1-2229-61F3F4132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B37D7-ADBD-6596-E040-E1BF4F7A1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F731C-8A70-2F29-4DBC-571E5158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0BB66-5E25-A245-8D43-1C9167D7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922B2-A5BB-0608-E038-BB2696E9E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42FC92-2616-88E5-2C8A-6B1E333B9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A0F94-8057-6AC9-76CE-6CA07F5C4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02D22-212E-BB95-52C6-DD4DAA3FD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E7F2C-B9B5-A869-88EE-5ACABAF4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A7FE0-0ADB-40AF-8B80-578053DC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A5A9-5BBB-630A-1655-9BAF809DD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C5695-1187-3DD9-B59C-46CADB3C0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F5408-5784-1244-BA9F-2C588A7E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4D152-DC6D-E481-1930-3B617C4B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17F01-A36B-BB51-C2A3-9915AE39B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1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C8B6-1D71-B01C-0DB7-92CEE3F4A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BC111-4CB4-8097-E54E-4773C5B2E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670A-2C43-4C4F-B7B9-69E7507C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D5446-E93B-1C56-D3B9-370A0714B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075E78-5F9F-DDF7-1A95-4B5E583DB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3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0440D-2F73-6D7D-9DA9-464B43DA3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94927-3877-6FB5-F800-5BBB9C07A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75653-7B96-E5B7-5D9B-CBCDCC230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AB3FB-D332-FDA1-8811-D10AE5E8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B769D-6952-26DD-71F9-2137F943A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96507-3EA9-8D40-F791-B0BF1B8A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3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9756D-0FAE-6FE3-ED93-14A9C7624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1E5-6F20-E28D-380E-0A04647DC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846C6-199C-7BCC-2CB9-8F4DC8C88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2ACB8A-740F-6F68-E1F2-25C6E35923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5499FB-2708-1856-C905-E3C83D2080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5316AA-2D6B-D316-5596-BAF3DE7C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15DA2C-8D98-1F62-4A7A-751FE961D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D67D74-6E56-9CBA-4DAA-1C1414B7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55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2510-6B57-6F7C-9930-29C43CAA1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36E0EA-D2FB-BA30-DDE5-ADAFE15BF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C5F37F-7CCD-3D73-6EFF-8CA8CE0D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21CDF-3F14-D333-1FDB-9CEC37E6A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5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2C3A73-9E2B-1FEC-AF1C-A08AF82A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1FEDF-709E-861A-A9E4-E9C6BEA6E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B46D9-598C-4965-59FE-F269DA33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34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2A58-E6E3-3EF5-EBF5-79887A0F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FDAA1-68D9-A700-74D8-2F98361F3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8541E5-04EE-966D-4847-B780B2B34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009E8-F421-C638-BB20-218F5AAA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AB474-C132-A1AA-D215-FA40E18A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20651-3F26-F578-FA1A-6C544325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7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221F6-061F-F643-7480-155F7386B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DB3952-E2A6-AEB0-5240-B6029E9D1A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0E2AF-024F-48A0-D503-307BB04E0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64C98-7689-E9C9-AA4C-940DCF519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52C65-1255-FA43-823E-FFF3665F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75992-EB23-6033-49A7-9199615E4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8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F9E1C-BD58-988F-CEC1-6DA2BA0C1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A44E0-81A2-3E4E-57A9-E5C35AC82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2B489-47C8-6FBB-9038-420A3174B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5102-CB95-344C-BE68-0C6B36A246B4}" type="datetimeFigureOut">
              <a:rPr lang="en-US" smtClean="0"/>
              <a:t>11/10/22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ABE0C-C336-0993-23C3-7E01AC85DA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C253E-5A0C-4D0C-1E2C-431F52292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49C72-FCD3-2947-9ABC-9868B6FDB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02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azregents.edu/Policy%20Manual/2-210%20General%20Education.pdf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391F9D-8210-2A5F-9783-250644FDF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70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EE8918-F9AD-01CF-1FD2-98E258C2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FE028B0-D6A5-DC94-8803-BB4C468F82A4}"/>
              </a:ext>
            </a:extLst>
          </p:cNvPr>
          <p:cNvSpPr txBox="1"/>
          <p:nvPr/>
        </p:nvSpPr>
        <p:spPr>
          <a:xfrm>
            <a:off x="263236" y="2117628"/>
            <a:ext cx="318171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November 2022</a:t>
            </a:r>
          </a:p>
          <a:p>
            <a:pPr algn="r">
              <a:spcAft>
                <a:spcPts val="1200"/>
              </a:spcAft>
            </a:pPr>
            <a:b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</a:br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December 1, 2022</a:t>
            </a:r>
          </a:p>
          <a:p>
            <a:pPr algn="r">
              <a:spcAft>
                <a:spcPts val="1200"/>
              </a:spcAft>
            </a:pPr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December 2022</a:t>
            </a:r>
          </a:p>
          <a:p>
            <a:pPr algn="r">
              <a:spcAft>
                <a:spcPts val="1200"/>
              </a:spcAft>
            </a:pPr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December 20, 2022</a:t>
            </a:r>
          </a:p>
          <a:p>
            <a:pPr algn="r">
              <a:spcAft>
                <a:spcPts val="1200"/>
              </a:spcAft>
            </a:pPr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January 2023</a:t>
            </a:r>
          </a:p>
          <a:p>
            <a:pPr algn="r">
              <a:spcAft>
                <a:spcPts val="1200"/>
              </a:spcAft>
            </a:pPr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February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A22372-3356-7D10-CC70-3215E3AF0C97}"/>
              </a:ext>
            </a:extLst>
          </p:cNvPr>
          <p:cNvSpPr txBox="1"/>
          <p:nvPr/>
        </p:nvSpPr>
        <p:spPr>
          <a:xfrm>
            <a:off x="3588327" y="2117628"/>
            <a:ext cx="917170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latin typeface="Century Gothic" panose="020B0502020202020204" pitchFamily="34" charset="0"/>
              </a:rPr>
              <a:t>Criteria drafts vetted through institutional GEATF representatives.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Century Gothic" panose="020B0502020202020204" pitchFamily="34" charset="0"/>
              </a:rPr>
              <a:t>Feedback on criteria due to GEATF representatives.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Century Gothic" panose="020B0502020202020204" pitchFamily="34" charset="0"/>
              </a:rPr>
              <a:t>Criteria feedback evaluated and criteria revised.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Century Gothic" panose="020B0502020202020204" pitchFamily="34" charset="0"/>
              </a:rPr>
              <a:t>Revisions due to GEATF.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Century Gothic" panose="020B0502020202020204" pitchFamily="34" charset="0"/>
              </a:rPr>
              <a:t>GEATF reviews and revises criteria.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Century Gothic" panose="020B0502020202020204" pitchFamily="34" charset="0"/>
              </a:rPr>
              <a:t>Present proposed criteria to the AGEC redesign subcommittee.</a:t>
            </a:r>
          </a:p>
        </p:txBody>
      </p:sp>
    </p:spTree>
    <p:extLst>
      <p:ext uri="{BB962C8B-B14F-4D97-AF65-F5344CB8AC3E}">
        <p14:creationId xmlns:p14="http://schemas.microsoft.com/office/powerpoint/2010/main" val="34364162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EE8918-F9AD-01CF-1FD2-98E258C2C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A6D4C2-FE21-EA19-9C5C-9B3327A9B2D0}"/>
              </a:ext>
            </a:extLst>
          </p:cNvPr>
          <p:cNvSpPr txBox="1"/>
          <p:nvPr/>
        </p:nvSpPr>
        <p:spPr>
          <a:xfrm>
            <a:off x="424898" y="2117628"/>
            <a:ext cx="287119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March 2, 2023</a:t>
            </a:r>
          </a:p>
          <a:p>
            <a:pPr algn="r"/>
            <a:endParaRPr lang="en-US" sz="2400" b="1" dirty="0">
              <a:solidFill>
                <a:srgbClr val="007589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April 13-14, 2023</a:t>
            </a:r>
          </a:p>
          <a:p>
            <a:pPr algn="r"/>
            <a:endParaRPr lang="en-US" sz="2400" b="1" dirty="0">
              <a:solidFill>
                <a:srgbClr val="007589"/>
              </a:solidFill>
              <a:latin typeface="Century Gothic" panose="020B0502020202020204" pitchFamily="34" charset="0"/>
            </a:endParaRPr>
          </a:p>
          <a:p>
            <a:pPr algn="r"/>
            <a:endParaRPr lang="en-US" sz="2400" b="1" dirty="0">
              <a:solidFill>
                <a:srgbClr val="007589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AY2023</a:t>
            </a:r>
          </a:p>
          <a:p>
            <a:pPr algn="r"/>
            <a:endParaRPr lang="en-US" sz="2400" b="1" dirty="0">
              <a:solidFill>
                <a:srgbClr val="007589"/>
              </a:solidFill>
              <a:latin typeface="Century Gothic" panose="020B0502020202020204" pitchFamily="34" charset="0"/>
            </a:endParaRPr>
          </a:p>
          <a:p>
            <a:pPr algn="r"/>
            <a:endParaRPr lang="en-US" sz="2400" b="1" dirty="0">
              <a:solidFill>
                <a:srgbClr val="007589"/>
              </a:solidFill>
              <a:latin typeface="Century Gothic" panose="020B0502020202020204" pitchFamily="34" charset="0"/>
            </a:endParaRPr>
          </a:p>
          <a:p>
            <a:pPr algn="r"/>
            <a:endParaRPr lang="en-US" sz="2400" b="1" dirty="0">
              <a:solidFill>
                <a:srgbClr val="007589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Fall 2024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B112D8-49EC-9C3B-F7A5-763BE5F57EC4}"/>
              </a:ext>
            </a:extLst>
          </p:cNvPr>
          <p:cNvSpPr txBox="1"/>
          <p:nvPr/>
        </p:nvSpPr>
        <p:spPr>
          <a:xfrm>
            <a:off x="3444949" y="2117628"/>
            <a:ext cx="84838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Steering Committee votes on proposed changes.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New AGEC structure and category criteria introduced in a general session at the </a:t>
            </a:r>
            <a:r>
              <a:rPr lang="en-US" sz="2400" dirty="0" err="1">
                <a:latin typeface="Century Gothic" panose="020B0502020202020204" pitchFamily="34" charset="0"/>
              </a:rPr>
              <a:t>AZTransfer</a:t>
            </a:r>
            <a:r>
              <a:rPr lang="en-US" sz="2400" dirty="0">
                <a:latin typeface="Century Gothic" panose="020B0502020202020204" pitchFamily="34" charset="0"/>
              </a:rPr>
              <a:t> Summit.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Community college districts will align their general education offerings with new AGEC structure and category criteria.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New AGEC available to students starting with the Fall 2024 catalog.</a:t>
            </a:r>
          </a:p>
        </p:txBody>
      </p:sp>
    </p:spTree>
    <p:extLst>
      <p:ext uri="{BB962C8B-B14F-4D97-AF65-F5344CB8AC3E}">
        <p14:creationId xmlns:p14="http://schemas.microsoft.com/office/powerpoint/2010/main" val="418985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A3908-1B67-9873-04C8-727CBA635B92}"/>
              </a:ext>
            </a:extLst>
          </p:cNvPr>
          <p:cNvSpPr txBox="1"/>
          <p:nvPr/>
        </p:nvSpPr>
        <p:spPr>
          <a:xfrm>
            <a:off x="849795" y="1680436"/>
            <a:ext cx="107392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The General Education Articulation Task Force (GEATF) is charged with leading statewide and institutional discussions about AGEC revisions.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Community college GEATF members facilitate discussion and feedback through their institutional general education committees, faculty senate, and/or other venues.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University GEATF members are encouraged to share experience via the AGEC Criteria Comment Google Form.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4" name="Bent-Up Arrow 3">
            <a:extLst>
              <a:ext uri="{FF2B5EF4-FFF2-40B4-BE49-F238E27FC236}">
                <a16:creationId xmlns:a16="http://schemas.microsoft.com/office/drawing/2014/main" id="{F717EDAB-97C2-BBF0-DF91-A1E651C80791}"/>
              </a:ext>
            </a:extLst>
          </p:cNvPr>
          <p:cNvSpPr/>
          <p:nvPr/>
        </p:nvSpPr>
        <p:spPr>
          <a:xfrm rot="5400000">
            <a:off x="1417415" y="4700741"/>
            <a:ext cx="1187562" cy="953646"/>
          </a:xfrm>
          <a:prstGeom prst="bentUpArrow">
            <a:avLst/>
          </a:prstGeom>
          <a:solidFill>
            <a:srgbClr val="0075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17D779-A8AE-33E4-7A3C-EE1AF518DF21}"/>
              </a:ext>
            </a:extLst>
          </p:cNvPr>
          <p:cNvSpPr txBox="1"/>
          <p:nvPr/>
        </p:nvSpPr>
        <p:spPr>
          <a:xfrm>
            <a:off x="2832064" y="5008117"/>
            <a:ext cx="875696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Lead members will consolidate institutional feedback and submit via the AGEC Criteria Comment Google Form.</a:t>
            </a:r>
          </a:p>
        </p:txBody>
      </p:sp>
    </p:spTree>
    <p:extLst>
      <p:ext uri="{BB962C8B-B14F-4D97-AF65-F5344CB8AC3E}">
        <p14:creationId xmlns:p14="http://schemas.microsoft.com/office/powerpoint/2010/main" val="1154443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3391F9D-8210-2A5F-9783-250644FDF4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12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3C69611-168D-B2AE-8454-F436E43F4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3389243" y="772296"/>
            <a:ext cx="7812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  <a:hlinkClick r:id="rId3"/>
              </a:rPr>
              <a:t>New ABOR policy 2-210 </a:t>
            </a:r>
            <a:r>
              <a:rPr lang="en-US" sz="2400" dirty="0">
                <a:latin typeface="Century Gothic" panose="020B0502020202020204" pitchFamily="34" charset="0"/>
              </a:rPr>
              <a:t>(passed 6/2019; revised 2/2021)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ABOR has now approved new general education requirements for all three state 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general education programs of the three universities are distinct from one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All three state universities will continue to accept the completed AGEC as satisfying their lower-division general education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Students who do not complete the AGEC (including dual enrollment students who go straight to a university) will continue to have their coursework evaluated by the receiving university on a course-by-course basis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59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3C69611-168D-B2AE-8454-F436E43F40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3389243" y="772296"/>
            <a:ext cx="7812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AGEC has not been significantly revised since 1991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the Internet became publicly available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email was common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cell phones became widespread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Before personal computers were used for more than just playing Oregon Trail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21</a:t>
            </a:r>
            <a:r>
              <a:rPr lang="en-US" sz="2400" baseline="30000" dirty="0">
                <a:latin typeface="Century Gothic" panose="020B0502020202020204" pitchFamily="34" charset="0"/>
              </a:rPr>
              <a:t>st</a:t>
            </a:r>
            <a:r>
              <a:rPr lang="en-US" sz="2400" dirty="0">
                <a:latin typeface="Century Gothic" panose="020B0502020202020204" pitchFamily="34" charset="0"/>
              </a:rPr>
              <a:t> Century Skills are critically important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Community colleges have a unique mission that should manifest in the general education requirements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68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5F7523-9122-70BC-A4D4-C9657B959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1639957" y="1889157"/>
            <a:ext cx="9521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Students need to understand why they are taking a general education curriculum and how it will benefit them.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6ACF3-99BF-A211-012D-8DD6D6BFF6CC}"/>
              </a:ext>
            </a:extLst>
          </p:cNvPr>
          <p:cNvSpPr txBox="1"/>
          <p:nvPr/>
        </p:nvSpPr>
        <p:spPr>
          <a:xfrm>
            <a:off x="785191" y="1783140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1.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2F529D-6203-2CCC-8235-5153ED99CB11}"/>
              </a:ext>
            </a:extLst>
          </p:cNvPr>
          <p:cNvSpPr txBox="1"/>
          <p:nvPr/>
        </p:nvSpPr>
        <p:spPr>
          <a:xfrm>
            <a:off x="1639957" y="3068959"/>
            <a:ext cx="9521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Students need to clearly understand the connections between fields of knowledge and not just experience them as discreet, unrelated experiences.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7ADE43-98B8-F428-1585-F730B5B87750}"/>
              </a:ext>
            </a:extLst>
          </p:cNvPr>
          <p:cNvSpPr txBox="1"/>
          <p:nvPr/>
        </p:nvSpPr>
        <p:spPr>
          <a:xfrm>
            <a:off x="785191" y="2962942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2.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9B4AE-9B0A-73A3-8610-8CB41D9A4CA7}"/>
              </a:ext>
            </a:extLst>
          </p:cNvPr>
          <p:cNvSpPr txBox="1"/>
          <p:nvPr/>
        </p:nvSpPr>
        <p:spPr>
          <a:xfrm>
            <a:off x="1639957" y="4594148"/>
            <a:ext cx="9521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Classes in the general education curriculum need to be more than just introductions to/recruitment for the discipline.</a:t>
            </a:r>
            <a:endParaRPr lang="en-US" sz="22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1F94C5-69DA-170D-0A1E-D8B1EF90AAB2}"/>
              </a:ext>
            </a:extLst>
          </p:cNvPr>
          <p:cNvSpPr txBox="1"/>
          <p:nvPr/>
        </p:nvSpPr>
        <p:spPr>
          <a:xfrm>
            <a:off x="785191" y="4488131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3.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3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DF9679-A823-9A87-6ABD-E3BDFC5EA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1639957" y="1889157"/>
            <a:ext cx="95216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Courses that already have a good transfer history will be the foundation of the AGEC curriculum, and their learning outcomes will be expanded to clearly demonstrate the connections among disciplines.</a:t>
            </a:r>
          </a:p>
          <a:p>
            <a:pPr lvl="1"/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F6ACF3-99BF-A211-012D-8DD6D6BFF6CC}"/>
              </a:ext>
            </a:extLst>
          </p:cNvPr>
          <p:cNvSpPr txBox="1"/>
          <p:nvPr/>
        </p:nvSpPr>
        <p:spPr>
          <a:xfrm>
            <a:off x="785191" y="1783140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4.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2F529D-6203-2CCC-8235-5153ED99CB11}"/>
              </a:ext>
            </a:extLst>
          </p:cNvPr>
          <p:cNvSpPr txBox="1"/>
          <p:nvPr/>
        </p:nvSpPr>
        <p:spPr>
          <a:xfrm>
            <a:off x="1639957" y="3635490"/>
            <a:ext cx="9521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Courses that teach college success skills can be counted toward the AGEC.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7ADE43-98B8-F428-1585-F730B5B87750}"/>
              </a:ext>
            </a:extLst>
          </p:cNvPr>
          <p:cNvSpPr txBox="1"/>
          <p:nvPr/>
        </p:nvSpPr>
        <p:spPr>
          <a:xfrm>
            <a:off x="785191" y="3529473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5.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99B4AE-9B0A-73A3-8610-8CB41D9A4CA7}"/>
              </a:ext>
            </a:extLst>
          </p:cNvPr>
          <p:cNvSpPr txBox="1"/>
          <p:nvPr/>
        </p:nvSpPr>
        <p:spPr>
          <a:xfrm>
            <a:off x="1639957" y="4713416"/>
            <a:ext cx="9521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Students will acquire 21st century skills.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1F94C5-69DA-170D-0A1E-D8B1EF90AAB2}"/>
              </a:ext>
            </a:extLst>
          </p:cNvPr>
          <p:cNvSpPr txBox="1"/>
          <p:nvPr/>
        </p:nvSpPr>
        <p:spPr>
          <a:xfrm>
            <a:off x="785191" y="4577582"/>
            <a:ext cx="8547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spc="-300" dirty="0">
                <a:solidFill>
                  <a:srgbClr val="007589"/>
                </a:solidFill>
                <a:latin typeface="Century Gothic" panose="020B0502020202020204" pitchFamily="34" charset="0"/>
              </a:rPr>
              <a:t>6.</a:t>
            </a:r>
          </a:p>
          <a:p>
            <a:pPr lvl="1"/>
            <a:endParaRPr lang="en-US" sz="6000" spc="-300" dirty="0">
              <a:solidFill>
                <a:srgbClr val="007589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07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3F7B57-4670-BB3E-488E-F05433BC9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CE773-763E-FE04-1E05-2A2A630A440F}"/>
              </a:ext>
            </a:extLst>
          </p:cNvPr>
          <p:cNvSpPr txBox="1"/>
          <p:nvPr/>
        </p:nvSpPr>
        <p:spPr>
          <a:xfrm>
            <a:off x="849795" y="1680436"/>
            <a:ext cx="1073923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Only one AGEC; students choose their math and science courses based on their intended transfer major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33-35 credits total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College-level integrated Reading &amp; Writing and Technical Writing classes can now be counted toward first-year composition in addition to ENG 101 and 102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The “Options” category will now be replaced by two new categories: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American Institutions (3 credits)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Skills for a Productive Life (3 credits)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Special designations will be eliminated; these learning outcomes will be added to the appropriate categories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28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93F888-F98F-575D-58CA-887203B0A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78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A3908-1B67-9873-04C8-727CBA635B92}"/>
              </a:ext>
            </a:extLst>
          </p:cNvPr>
          <p:cNvSpPr txBox="1"/>
          <p:nvPr/>
        </p:nvSpPr>
        <p:spPr>
          <a:xfrm>
            <a:off x="837438" y="1766933"/>
            <a:ext cx="107392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SUMMER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AGEC Redesign Subcommittee created a draft of category criteria based on the AAC&amp;U Essential Learning Outcomes and delivered to GEATF for refinement. </a:t>
            </a: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 Steering Committee subgroup met with members of the GEATF in Summer 2022 and decided that the drafts for criteria in each AGEC area should come from faculty.</a:t>
            </a:r>
          </a:p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 GEATF met on August 27, 2022 to learn more about the redesign project.</a:t>
            </a:r>
          </a:p>
        </p:txBody>
      </p:sp>
    </p:spTree>
    <p:extLst>
      <p:ext uri="{BB962C8B-B14F-4D97-AF65-F5344CB8AC3E}">
        <p14:creationId xmlns:p14="http://schemas.microsoft.com/office/powerpoint/2010/main" val="312267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8A3908-1B67-9873-04C8-727CBA635B92}"/>
              </a:ext>
            </a:extLst>
          </p:cNvPr>
          <p:cNvSpPr txBox="1"/>
          <p:nvPr/>
        </p:nvSpPr>
        <p:spPr>
          <a:xfrm>
            <a:off x="837438" y="1766933"/>
            <a:ext cx="107392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589"/>
                </a:solidFill>
                <a:latin typeface="Century Gothic" panose="020B0502020202020204" pitchFamily="34" charset="0"/>
              </a:rPr>
              <a:t>FALL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 subgroup of the GEATF met in early September 2022 to establish a timeline.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Gothic" panose="020B0502020202020204" pitchFamily="34" charset="0"/>
              </a:rPr>
              <a:t>Volunteer faculty were recruited through discipline-specific ATFs.</a:t>
            </a:r>
            <a:endParaRPr lang="en-US" sz="2400" b="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736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655</Words>
  <Application>Microsoft Macintosh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Erin Woodell</dc:creator>
  <cp:lastModifiedBy>Erin Woodell</cp:lastModifiedBy>
  <cp:revision>13</cp:revision>
  <dcterms:created xsi:type="dcterms:W3CDTF">2022-04-28T18:32:15Z</dcterms:created>
  <dcterms:modified xsi:type="dcterms:W3CDTF">2022-11-10T16:44:43Z</dcterms:modified>
</cp:coreProperties>
</file>